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8" r:id="rId3"/>
    <p:sldId id="262" r:id="rId5"/>
    <p:sldId id="263" r:id="rId6"/>
    <p:sldId id="268" r:id="rId7"/>
    <p:sldId id="270" r:id="rId8"/>
    <p:sldId id="291" r:id="rId9"/>
    <p:sldId id="292" r:id="rId10"/>
    <p:sldId id="264" r:id="rId11"/>
    <p:sldId id="293" r:id="rId12"/>
    <p:sldId id="294" r:id="rId13"/>
    <p:sldId id="295" r:id="rId14"/>
    <p:sldId id="272" r:id="rId15"/>
    <p:sldId id="265" r:id="rId16"/>
    <p:sldId id="277" r:id="rId17"/>
    <p:sldId id="273" r:id="rId18"/>
    <p:sldId id="279" r:id="rId19"/>
    <p:sldId id="266" r:id="rId20"/>
    <p:sldId id="282" r:id="rId21"/>
    <p:sldId id="280" r:id="rId22"/>
    <p:sldId id="267" r:id="rId23"/>
    <p:sldId id="317" r:id="rId24"/>
    <p:sldId id="318" r:id="rId25"/>
    <p:sldId id="261" r:id="rId26"/>
    <p:sldId id="315" r:id="rId27"/>
    <p:sldId id="286" r:id="rId28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B8"/>
    <a:srgbClr val="7FCFDB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715"/>
  </p:normalViewPr>
  <p:slideViewPr>
    <p:cSldViewPr snapToGrid="0" snapToObjects="1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4961-F671-D840-803D-4B02C199AB4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1" y="410986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2" y="169105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0" y="316495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6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1" y="340891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26" y="242362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5" y="132182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76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0" y="378935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5" y="181582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07" y="463647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3" y="525920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3" y="439545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2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0" y="3145644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2" y="4498454"/>
            <a:ext cx="562742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5" y="3412397"/>
            <a:ext cx="305434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2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8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3" y="556810"/>
            <a:ext cx="562742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1" y="2812891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6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0" y="5083135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2" y="5587230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4" y="6039855"/>
            <a:ext cx="1029918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88" y="6150357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4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0" y="33589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7" y="-289495"/>
            <a:ext cx="1261894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69" y="925974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4" y="134869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4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rot="9822520">
            <a:off x="8665853" y="469659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8585722">
            <a:off x="8467654" y="227778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 rot="4450317">
            <a:off x="8072322" y="375168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 userDrawn="1"/>
        </p:nvSpPr>
        <p:spPr>
          <a:xfrm rot="4240722">
            <a:off x="8522053" y="399564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 rot="3863176">
            <a:off x="7740008" y="301035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 userDrawn="1"/>
        </p:nvSpPr>
        <p:spPr>
          <a:xfrm rot="187853">
            <a:off x="6728072" y="234580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 userDrawn="1"/>
        </p:nvSpPr>
        <p:spPr>
          <a:xfrm rot="905749">
            <a:off x="7811317" y="190855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 userDrawn="1"/>
        </p:nvSpPr>
        <p:spPr>
          <a:xfrm rot="19322284">
            <a:off x="7610858" y="228789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 userDrawn="1"/>
        </p:nvSpPr>
        <p:spPr>
          <a:xfrm rot="42066">
            <a:off x="6583982" y="437608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 userDrawn="1"/>
        </p:nvSpPr>
        <p:spPr>
          <a:xfrm rot="20117985">
            <a:off x="9461527" y="240255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 userDrawn="1"/>
        </p:nvSpPr>
        <p:spPr>
          <a:xfrm rot="905749">
            <a:off x="8013789" y="522320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 userDrawn="1"/>
        </p:nvSpPr>
        <p:spPr>
          <a:xfrm rot="19322284">
            <a:off x="10562115" y="584593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 userDrawn="1"/>
        </p:nvSpPr>
        <p:spPr>
          <a:xfrm rot="19736611">
            <a:off x="9301895" y="498218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6238231" flipH="1">
            <a:off x="9407392" y="4234793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19041346" flipH="1">
            <a:off x="10088253" y="6106343"/>
            <a:ext cx="188104" cy="188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998715" flipH="1">
            <a:off x="10506343" y="5622066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19250941" flipH="1">
            <a:off x="10179321" y="5688691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628487" flipH="1">
            <a:off x="11165499" y="65923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703810" flipH="1">
            <a:off x="11537857" y="2659624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985914" flipH="1">
            <a:off x="11073314" y="54149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3014278" flipH="1">
            <a:off x="10200525" y="3586333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4169379" flipH="1">
            <a:off x="8954405" y="546220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849597" flipH="1">
            <a:off x="10415339" y="6386801"/>
            <a:ext cx="669019" cy="669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3810" flipH="1">
            <a:off x="10051625" y="3232154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09059" y="2039529"/>
            <a:ext cx="4373880" cy="110680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节水小课堂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4158" y="3456135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节水护水，为子孙后代留下美丽河湖</a:t>
            </a:r>
            <a:r>
              <a:rPr kumimoji="1"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kumimoji="1" lang="zh-CN" altLang="en-US" sz="28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true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>
            <a:off x="146685" y="-492125"/>
            <a:ext cx="3650615" cy="5168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09155" y="4943475"/>
            <a:ext cx="354965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>
                <a:ln w="10160">
                  <a:noFill/>
                  <a:prstDash val="solid"/>
                </a:ln>
                <a:solidFill>
                  <a:srgbClr val="009FB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平顶山市水利局</a:t>
            </a:r>
            <a:endParaRPr lang="zh-CN" altLang="en-US" sz="2000">
              <a:ln w="10160">
                <a:noFill/>
                <a:prstDash val="solid"/>
              </a:ln>
              <a:solidFill>
                <a:srgbClr val="009FB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r>
              <a:rPr lang="zh-CN" altLang="en-US" sz="2000">
                <a:ln w="10160">
                  <a:noFill/>
                  <a:prstDash val="solid"/>
                </a:ln>
                <a:solidFill>
                  <a:srgbClr val="009FB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                             制作</a:t>
            </a:r>
            <a:endParaRPr lang="zh-CN" altLang="en-US" sz="2000">
              <a:ln w="10160">
                <a:noFill/>
                <a:prstDash val="solid"/>
              </a:ln>
              <a:solidFill>
                <a:srgbClr val="009FB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  <a:p>
            <a:r>
              <a:rPr lang="zh-CN" altLang="en-US" sz="2000">
                <a:ln w="10160">
                  <a:noFill/>
                  <a:prstDash val="solid"/>
                </a:ln>
                <a:solidFill>
                  <a:srgbClr val="009FB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方正粗黑宋简体" panose="02000000000000000000" pitchFamily="2" charset="-122"/>
              </a:rPr>
              <a:t>平顶山市教体局</a:t>
            </a:r>
            <a:endParaRPr lang="zh-CN" altLang="en-US" sz="2000">
              <a:ln w="10160">
                <a:noFill/>
                <a:prstDash val="solid"/>
              </a:ln>
              <a:solidFill>
                <a:srgbClr val="009FB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方正粗黑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我国水资源现状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11200" y="921385"/>
            <a:ext cx="1061085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  <a:buClr>
                <a:srgbClr val="0BD0D9"/>
              </a:buClr>
              <a:buSzPct val="95000"/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在我国拥有</a:t>
            </a:r>
            <a:r>
              <a:rPr lang="en-US" altLang="zh-CN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50000</a:t>
            </a: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多条的江河、24800多个湖泊；并且有着丰富的冰川资源，</a:t>
            </a:r>
            <a:r>
              <a:rPr lang="zh-CN" altLang="en-US" sz="2000" b="1" spc="1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共有冰川</a:t>
            </a:r>
            <a:r>
              <a:rPr lang="en-US" altLang="zh-CN" sz="2000" b="1" spc="1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43000</a:t>
            </a:r>
            <a:r>
              <a:rPr lang="zh-CN" altLang="en-US" sz="2000" b="1" spc="1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余条</a:t>
            </a: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。可见，我国的水资源量还是比较丰富的。然而，我国人口众多，</a:t>
            </a:r>
            <a:r>
              <a:rPr lang="zh-CN" altLang="en-US" sz="2000" b="1" spc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我国水资源的时空分布很不均匀，与耕地、人口的地区分布也不相适应。</a:t>
            </a: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所以</a:t>
            </a:r>
            <a:r>
              <a:rPr lang="zh-CN" altLang="en-US" sz="20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我国以占世界</a:t>
            </a:r>
            <a:r>
              <a:rPr lang="en-US" altLang="zh-CN" sz="20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7</a:t>
            </a:r>
            <a:r>
              <a:rPr lang="zh-CN" altLang="en-US" sz="20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％的耕地和</a:t>
            </a:r>
            <a:r>
              <a:rPr lang="en-US" altLang="zh-CN" sz="20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6%</a:t>
            </a:r>
            <a:r>
              <a:rPr lang="zh-CN" altLang="en-US" sz="20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淡水资源养活着世界上</a:t>
            </a:r>
            <a:r>
              <a:rPr lang="en-US" altLang="zh-CN" sz="20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22%</a:t>
            </a:r>
            <a:r>
              <a:rPr lang="zh-CN" altLang="en-US" sz="2000" b="1" spc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的人口。</a:t>
            </a:r>
            <a:endParaRPr lang="zh-CN" altLang="en-US" sz="2000" b="1" spc="1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  <a:buClr>
                <a:srgbClr val="0BD0D9"/>
              </a:buClr>
              <a:buSzPct val="95000"/>
              <a:buFontTx/>
              <a:buNone/>
            </a:pP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zh-CN" altLang="en-US" sz="2000" b="1" spc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1200" y="2740025"/>
            <a:ext cx="59302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  <a:buClr>
                <a:srgbClr val="0BD0D9"/>
              </a:buClr>
              <a:buSzPct val="95000"/>
              <a:buFontTx/>
              <a:buNone/>
            </a:pPr>
            <a:r>
              <a:rPr lang="zh-CN" altLang="en-US" sz="2000" b="1" spc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我国属于缺水国之列，人均淡水资源仅为世界人均量的1／4，居世界第</a:t>
            </a:r>
            <a:r>
              <a:rPr lang="en-US" altLang="zh-CN" sz="2000" b="1" spc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121</a:t>
            </a:r>
            <a:r>
              <a:rPr lang="zh-CN" altLang="en-US" sz="2000" b="1" spc="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位。而且分布不均，大量淡水资源集中在南方，北方淡水资源只有南方水资源的1／4。</a:t>
            </a:r>
            <a:endParaRPr lang="zh-CN" altLang="en-US" sz="2000" b="1" spc="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5844" name="Rectangle 4"/>
          <p:cNvSpPr/>
          <p:nvPr/>
        </p:nvSpPr>
        <p:spPr>
          <a:xfrm>
            <a:off x="8382000" y="5868035"/>
            <a:ext cx="1581150" cy="287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点击图片放大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 descr="图片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0" y="2572385"/>
            <a:ext cx="4679950" cy="3195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0"/>
            <a:ext cx="10018395" cy="6841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旱灾就在我们的身边！</a:t>
            </a:r>
            <a:endParaRPr kumimoji="1" lang="zh-CN" altLang="en-US" dirty="0"/>
          </a:p>
        </p:txBody>
      </p:sp>
      <p:sp>
        <p:nvSpPr>
          <p:cNvPr id="3" name="文本框 8"/>
          <p:cNvSpPr txBox="1"/>
          <p:nvPr/>
        </p:nvSpPr>
        <p:spPr>
          <a:xfrm>
            <a:off x="1339505" y="1396150"/>
            <a:ext cx="414541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2014年，平顶山市出现了60年来最严重的旱情，主要秋作物大面积受旱，农村人畜饮水困难。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1594" name="图片 7" descr="timg (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5965" y="497840"/>
            <a:ext cx="3744913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95" name="图片 4" descr="20CEFFC379B1C190D45AD211820388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965" y="3601403"/>
            <a:ext cx="3746500" cy="257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96" name="文本框 2"/>
          <p:cNvSpPr txBox="1"/>
          <p:nvPr/>
        </p:nvSpPr>
        <p:spPr>
          <a:xfrm>
            <a:off x="8023543" y="3090545"/>
            <a:ext cx="18700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农作物颗粒无收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97" name="文本框 3"/>
          <p:cNvSpPr txBox="1"/>
          <p:nvPr/>
        </p:nvSpPr>
        <p:spPr>
          <a:xfrm>
            <a:off x="8023543" y="6177915"/>
            <a:ext cx="21240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新城区白龟山水库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98" name="图片 4" descr="timg (3).jpg"/>
          <p:cNvPicPr>
            <a:picLocks noChangeAspect="1"/>
          </p:cNvPicPr>
          <p:nvPr/>
        </p:nvPicPr>
        <p:blipFill>
          <a:blip r:embed="rId3"/>
          <a:srcRect b="10483"/>
          <a:stretch>
            <a:fillRect/>
          </a:stretch>
        </p:blipFill>
        <p:spPr>
          <a:xfrm>
            <a:off x="1295400" y="3430588"/>
            <a:ext cx="4232275" cy="257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99" name="文本框 4"/>
          <p:cNvSpPr txBox="1"/>
          <p:nvPr/>
        </p:nvSpPr>
        <p:spPr>
          <a:xfrm>
            <a:off x="1457325" y="6038850"/>
            <a:ext cx="3906838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平顶山市宝丰县 ，父女俩从距家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公里的水库库底取水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3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373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水去哪里了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u=1847114629,1248463624&amp;fm=26&amp;gp=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0" y="4420870"/>
            <a:ext cx="2432050" cy="2437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资源性缺水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62710" y="1122045"/>
            <a:ext cx="9037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资源型缺水是指所在地区水资源比较匮乏，当地水资源总量少，不能适应经济发展的需要，形成供水紧张，如京津华北地区、西北地区、辽河流域、辽东半岛、 胶东半岛等地区。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23.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710" y="3016250"/>
            <a:ext cx="4099560" cy="2536825"/>
          </a:xfrm>
          <a:prstGeom prst="roundRect">
            <a:avLst/>
          </a:prstGeom>
        </p:spPr>
      </p:pic>
      <p:pic>
        <p:nvPicPr>
          <p:cNvPr id="8" name="图片 7" descr="u=785562081,2213786498&amp;fm=26&amp;gp=0"/>
          <p:cNvPicPr>
            <a:picLocks noChangeAspect="1"/>
          </p:cNvPicPr>
          <p:nvPr/>
        </p:nvPicPr>
        <p:blipFill>
          <a:blip r:embed="rId2"/>
          <a:srcRect r="2153"/>
          <a:stretch>
            <a:fillRect/>
          </a:stretch>
        </p:blipFill>
        <p:spPr>
          <a:xfrm>
            <a:off x="6301105" y="3016250"/>
            <a:ext cx="4098925" cy="253682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934085" y="5282565"/>
            <a:ext cx="10492105" cy="810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b="1" dirty="0">
                <a:ln w="22225">
                  <a:noFill/>
                  <a:prstDash val="solid"/>
                </a:ln>
                <a:solidFill>
                  <a:schemeClr val="bg2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工程型缺水是指从地区的总量来看水资源并不短缺，但由于工程建设没有跟上，造成供水不足，这种情况主要分布在我国长江、珠江、松花江流域、西南诸河流域以及南方沿海等地区。</a:t>
            </a:r>
            <a:endParaRPr b="1" dirty="0">
              <a:ln w="22225">
                <a:noFill/>
                <a:prstDash val="solid"/>
              </a:ln>
              <a:solidFill>
                <a:schemeClr val="bg2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39385" y="4712015"/>
            <a:ext cx="1713230" cy="5708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08965">
              <a:lnSpc>
                <a:spcPct val="130000"/>
              </a:lnSpc>
            </a:pPr>
            <a:r>
              <a:rPr lang="zh-CN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工程型缺水</a:t>
            </a:r>
            <a:endParaRPr lang="zh-CN" sz="24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4" name="图片 3" descr="C:\Users\lenovo\Desktop\节水宣传活动\素材\58a1506072aa6fa097025748ee3bf2fb.jpg58a1506072aa6fa097025748ee3bf2fb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39775" y="231140"/>
            <a:ext cx="10881360" cy="406146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 水质型缺水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0905" y="1141095"/>
            <a:ext cx="107759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水质型缺水是指所在地区水资源比较丰富，但由于人为污染或破坏，水源的水质达不到国家规定的 饮用水水质标准，导致水资源不能再使用，即有水不能用， 如长江三角洲、珠江三角洲。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 descr="56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010" y="4216400"/>
            <a:ext cx="3395345" cy="2254250"/>
          </a:xfrm>
          <a:prstGeom prst="roundRect">
            <a:avLst/>
          </a:prstGeom>
        </p:spPr>
      </p:pic>
      <p:pic>
        <p:nvPicPr>
          <p:cNvPr id="3" name="图片 2" descr="u=2789289544,292020493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3001645"/>
            <a:ext cx="3427730" cy="2254250"/>
          </a:xfrm>
          <a:prstGeom prst="roundRect">
            <a:avLst/>
          </a:prstGeom>
        </p:spPr>
      </p:pic>
      <p:pic>
        <p:nvPicPr>
          <p:cNvPr id="6" name="图片 5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002280"/>
            <a:ext cx="3427095" cy="225361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4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373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水资源保护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true2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979535" y="4135755"/>
            <a:ext cx="3124200" cy="294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国家节水标志</a:t>
            </a:r>
            <a:endParaRPr kumimoji="1" lang="zh-CN" altLang="en-US" dirty="0"/>
          </a:p>
        </p:txBody>
      </p:sp>
      <p:pic>
        <p:nvPicPr>
          <p:cNvPr id="28716" name="图片 1" descr="timg6I320J7F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0" y="417513"/>
            <a:ext cx="3646488" cy="2884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17" name="文本框 2"/>
          <p:cNvSpPr txBox="1"/>
          <p:nvPr/>
        </p:nvSpPr>
        <p:spPr>
          <a:xfrm>
            <a:off x="2182813" y="4384675"/>
            <a:ext cx="8537575" cy="2398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宋体" panose="02010600030101010101" pitchFamily="2" charset="-122"/>
              </a:rPr>
              <a:t>“国家节水标志”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：由水滴、人手和地球变形而成。绿色的圆形代表地球，象征节约用水是保护地球生态的重要措施。标志留白部分像一只手托起一滴水，手是拼音字母ＪＳ的变形，寓意节水，表示节水需要公众参与，鼓励人们从我做起，人人动手节约每一滴水；手又像一条蜿蜒的河流，象征滴水汇成江河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718" name="文本框 3"/>
          <p:cNvSpPr txBox="1"/>
          <p:nvPr/>
        </p:nvSpPr>
        <p:spPr>
          <a:xfrm>
            <a:off x="5097463" y="3543300"/>
            <a:ext cx="2709862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192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国家节水标志</a:t>
            </a:r>
            <a:endParaRPr lang="zh-CN" altLang="en-US" sz="3200" b="1" dirty="0">
              <a:solidFill>
                <a:srgbClr val="0192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“世界水日”和“中国水周”</a:t>
            </a:r>
            <a:endParaRPr kumimoji="1" lang="zh-CN" altLang="en-US" dirty="0"/>
          </a:p>
        </p:txBody>
      </p:sp>
      <p:sp>
        <p:nvSpPr>
          <p:cNvPr id="29739" name="文本框 4"/>
          <p:cNvSpPr txBox="1"/>
          <p:nvPr/>
        </p:nvSpPr>
        <p:spPr>
          <a:xfrm>
            <a:off x="1317625" y="1058863"/>
            <a:ext cx="9556750" cy="25384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为了保护我们的水资源，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自1993年“世界水日”诞生后，从1994年起，水利部决定“水法宣传周”从每年的“世界水日”即3月22日开始，至3月28日为止。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2020年3月22日是第二十八届“世界水日”，3月22—28日是第三十三届“中国水周”。经研究确定，我国纪念2020年“世界水日”和“中国水周”活动的主题为“坚持节水优先，建设幸福河湖”。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0548" y="4989025"/>
            <a:ext cx="658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1"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1"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节水护水，为子孙后代留下美丽河湖</a:t>
            </a:r>
            <a:r>
              <a:rPr kumimoji="1"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kumimoji="1" lang="zh-CN" altLang="en-US" sz="28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timg2K8YJEJ9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77920"/>
            <a:ext cx="6102350" cy="3755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2694" y="3642936"/>
            <a:ext cx="2773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</a:rPr>
              <a:t>CONTENTS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27459" y="1245671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寻找生命之源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32523" y="1187103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1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27459" y="2130872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了解水资源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32523" y="2072306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2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27459" y="3044066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水去哪里了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32523" y="2985498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3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27459" y="3929902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水资源保护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32523" y="3870699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4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7459" y="478607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节水知识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32523" y="4726867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</a:rPr>
              <a:t>5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0235" y="1973590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kumimoji="1" lang="zh-CN" altLang="en-US" sz="1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图片 18" descr="fg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8655" y="3275965"/>
            <a:ext cx="3734435" cy="354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5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356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节水知识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c4c9e26b4a3c8a66ba948e985519156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3720" y="4228465"/>
            <a:ext cx="2628265" cy="2629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233035" y="296545"/>
            <a:ext cx="1725930" cy="529590"/>
          </a:xfrm>
          <a:solidFill>
            <a:schemeClr val="accent1"/>
          </a:solidFill>
        </p:spPr>
        <p:txBody>
          <a:bodyPr/>
          <a:lstStyle/>
          <a:p>
            <a:r>
              <a:rPr kumimoji="1" lang="en-US" altLang="zh-CN" dirty="0">
                <a:solidFill>
                  <a:schemeClr val="bg2"/>
                </a:solidFill>
              </a:rPr>
              <a:t>  </a:t>
            </a:r>
            <a:r>
              <a:rPr kumimoji="1" lang="zh-CN" altLang="en-US" dirty="0">
                <a:solidFill>
                  <a:schemeClr val="bg2"/>
                </a:solidFill>
              </a:rPr>
              <a:t>中水利用   </a:t>
            </a:r>
            <a:endParaRPr kumimoji="1" lang="zh-CN" altLang="en-US" dirty="0">
              <a:solidFill>
                <a:schemeClr val="bg2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9430" y="1140460"/>
            <a:ext cx="6504305" cy="4577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随着经济的发展，工业的废水排放量还要增加，如果只重视末端治理，很难达到改善目前水污染状况的目的，所以我们要实现废水资源化利用。把污水变成清水，有效的方法是建设现代化的污水处理厂。    污水处理厂的主要工艺流程为</a:t>
            </a:r>
            <a:r>
              <a:rPr lang="en-US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城市污水</a:t>
            </a:r>
            <a:r>
              <a:rPr lang="en-US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→</a:t>
            </a:r>
            <a:r>
              <a:rPr lang="zh-CN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混凝一沉淀</a:t>
            </a:r>
            <a:r>
              <a:rPr lang="en-US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→</a:t>
            </a:r>
            <a:r>
              <a:rPr lang="zh-CN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过滤</a:t>
            </a:r>
            <a:r>
              <a:rPr lang="en-US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→</a:t>
            </a:r>
            <a:r>
              <a:rPr lang="zh-CN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消毒</a:t>
            </a:r>
            <a:r>
              <a:rPr lang="en-US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→</a:t>
            </a:r>
            <a:r>
              <a:rPr lang="zh-CN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水。它可以把城市污水变成清水，也就是通常说的中水。中水的主要用途有：工业用水，就近供给厂矿作为工业冷却用水等；反灌至城市河道，作为城市绿化用水；作为农业灌溉用水；作为城市洒水防尘、绿化、消防、冲洗汽车、建设施工以及公共建筑和居民住宅的冲洗厕所用水等。可大大节约水资源，改善环境和居民生活水平，发挥巨大的经济、社会和环境效益，为水污染治理、水资源的重复利用做出贡献。</a:t>
            </a:r>
            <a:endParaRPr lang="zh-CN" altLang="en-US" b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 descr="jkukuj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1070" y="3873500"/>
            <a:ext cx="4705985" cy="2362835"/>
          </a:xfrm>
          <a:prstGeom prst="rect">
            <a:avLst/>
          </a:prstGeom>
        </p:spPr>
      </p:pic>
      <p:pic>
        <p:nvPicPr>
          <p:cNvPr id="8" name="图片 7" descr="timg22FFM5Z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380" y="707390"/>
            <a:ext cx="3810000" cy="2533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71915" y="3333750"/>
            <a:ext cx="1344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污水处理厂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8734425" y="6305550"/>
            <a:ext cx="1819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污水处理流程图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233035" y="296545"/>
            <a:ext cx="1725930" cy="529590"/>
          </a:xfrm>
          <a:solidFill>
            <a:schemeClr val="accent1"/>
          </a:solidFill>
        </p:spPr>
        <p:txBody>
          <a:bodyPr/>
          <a:lstStyle/>
          <a:p>
            <a:r>
              <a:rPr kumimoji="1" lang="en-US" altLang="zh-CN" dirty="0">
                <a:solidFill>
                  <a:schemeClr val="bg2"/>
                </a:solidFill>
              </a:rPr>
              <a:t>  </a:t>
            </a:r>
            <a:r>
              <a:rPr kumimoji="1" lang="zh-CN" altLang="en-US" dirty="0">
                <a:solidFill>
                  <a:schemeClr val="bg2"/>
                </a:solidFill>
              </a:rPr>
              <a:t>雨洪</a:t>
            </a:r>
            <a:r>
              <a:rPr kumimoji="1" lang="zh-CN" altLang="en-US" dirty="0">
                <a:solidFill>
                  <a:schemeClr val="bg2"/>
                </a:solidFill>
              </a:rPr>
              <a:t>利用</a:t>
            </a:r>
            <a:endParaRPr kumimoji="1" lang="zh-CN" altLang="en-US" dirty="0">
              <a:solidFill>
                <a:schemeClr val="bg2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7870" y="1209675"/>
            <a:ext cx="10716260" cy="1586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于城市化建设的快速发展，城区不透水面积逐年增加，经常出现雨季水涝灾害；导致雨水资源的浪费，并且使受纳水体产生污染。通过建设雨水收集工程，把降雨径流简单处理后用于冲厕、冲车、绿化等。还可以利用透水地面、生态池(坑、井)等拦蓄汛期雨水，回补地下水，实现地表水和地下水联合调配，以丰补歉，兴利除害。</a:t>
            </a:r>
            <a:endParaRPr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 descr="W0201605252755249098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470" y="2936240"/>
            <a:ext cx="5652770" cy="35331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38240" y="2665730"/>
            <a:ext cx="5428615" cy="380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4320" y="3444875"/>
            <a:ext cx="4829810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2700"/>
              </a:lnSpc>
            </a:pPr>
            <a:r>
              <a:rPr lang="en-US" altLang="zh-CN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海绵城市，是新一代城市雨洪管理概念，是指城市能够像海绵一样，在适应环境变化和应对雨水带来的自然灾害等方面具有良好的弹性，也可称之为“水弹性城市”。 </a:t>
            </a:r>
            <a:endParaRPr lang="zh-CN" altLang="en-US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2700"/>
              </a:lnSpc>
            </a:pPr>
            <a:r>
              <a:rPr lang="zh-CN" altLang="en-US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下雨时吸水、蓄水、渗水、净水，需要时将蓄存的水释放并加以利用，实现雨水在城市中自由迁移。</a:t>
            </a:r>
            <a:endParaRPr lang="zh-CN" altLang="en-US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23685" y="2874010"/>
            <a:ext cx="1186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2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小知识：</a:t>
            </a:r>
            <a:endParaRPr lang="zh-CN" altLang="en-US" sz="2400" b="1">
              <a:solidFill>
                <a:schemeClr val="bg2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40485"/>
            <a:ext cx="12192000" cy="55175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/>
          </a:p>
        </p:txBody>
      </p:sp>
      <p:grpSp>
        <p:nvGrpSpPr>
          <p:cNvPr id="19" name="组合 18"/>
          <p:cNvGrpSpPr/>
          <p:nvPr/>
        </p:nvGrpSpPr>
        <p:grpSpPr>
          <a:xfrm>
            <a:off x="1550035" y="1108710"/>
            <a:ext cx="9091930" cy="429260"/>
            <a:chOff x="2441" y="4051"/>
            <a:chExt cx="14318" cy="676"/>
          </a:xfrm>
        </p:grpSpPr>
        <p:grpSp>
          <p:nvGrpSpPr>
            <p:cNvPr id="3" name="组 2"/>
            <p:cNvGrpSpPr/>
            <p:nvPr/>
          </p:nvGrpSpPr>
          <p:grpSpPr>
            <a:xfrm rot="0">
              <a:off x="2441" y="4051"/>
              <a:ext cx="676" cy="676"/>
              <a:chOff x="1770335" y="2906486"/>
              <a:chExt cx="733908" cy="73390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770335" y="2906486"/>
                <a:ext cx="733908" cy="733908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/>
              </a:p>
            </p:txBody>
          </p:sp>
          <p:sp>
            <p:nvSpPr>
              <p:cNvPr id="5" name="L 形 4"/>
              <p:cNvSpPr/>
              <p:nvPr/>
            </p:nvSpPr>
            <p:spPr>
              <a:xfrm rot="18900000">
                <a:off x="1952213" y="3113908"/>
                <a:ext cx="370153" cy="219350"/>
              </a:xfrm>
              <a:prstGeom prst="corner">
                <a:avLst>
                  <a:gd name="adj1" fmla="val 21804"/>
                  <a:gd name="adj2" fmla="val 20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</p:grpSp>
        <p:grpSp>
          <p:nvGrpSpPr>
            <p:cNvPr id="14" name="组 13"/>
            <p:cNvGrpSpPr/>
            <p:nvPr/>
          </p:nvGrpSpPr>
          <p:grpSpPr>
            <a:xfrm rot="0">
              <a:off x="6988" y="4051"/>
              <a:ext cx="676" cy="676"/>
              <a:chOff x="1770335" y="2906486"/>
              <a:chExt cx="733908" cy="73390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770335" y="2906486"/>
                <a:ext cx="733908" cy="733908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/>
              </a:p>
            </p:txBody>
          </p:sp>
          <p:sp>
            <p:nvSpPr>
              <p:cNvPr id="16" name="L 形 15"/>
              <p:cNvSpPr/>
              <p:nvPr/>
            </p:nvSpPr>
            <p:spPr>
              <a:xfrm rot="18900000">
                <a:off x="1952213" y="3113908"/>
                <a:ext cx="370153" cy="219350"/>
              </a:xfrm>
              <a:prstGeom prst="corner">
                <a:avLst>
                  <a:gd name="adj1" fmla="val 21804"/>
                  <a:gd name="adj2" fmla="val 20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</p:grpSp>
        <p:grpSp>
          <p:nvGrpSpPr>
            <p:cNvPr id="22" name="组 21"/>
            <p:cNvGrpSpPr/>
            <p:nvPr/>
          </p:nvGrpSpPr>
          <p:grpSpPr>
            <a:xfrm rot="0">
              <a:off x="11536" y="4051"/>
              <a:ext cx="676" cy="676"/>
              <a:chOff x="1770335" y="2906486"/>
              <a:chExt cx="733908" cy="73390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770335" y="2906486"/>
                <a:ext cx="733908" cy="7339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/>
              </a:p>
            </p:txBody>
          </p:sp>
          <p:sp>
            <p:nvSpPr>
              <p:cNvPr id="26" name="L 形 25"/>
              <p:cNvSpPr/>
              <p:nvPr/>
            </p:nvSpPr>
            <p:spPr>
              <a:xfrm rot="18900000">
                <a:off x="1952213" y="3113908"/>
                <a:ext cx="370153" cy="219350"/>
              </a:xfrm>
              <a:prstGeom prst="corner">
                <a:avLst>
                  <a:gd name="adj1" fmla="val 21804"/>
                  <a:gd name="adj2" fmla="val 20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</p:grpSp>
        <p:grpSp>
          <p:nvGrpSpPr>
            <p:cNvPr id="28" name="组 27"/>
            <p:cNvGrpSpPr/>
            <p:nvPr/>
          </p:nvGrpSpPr>
          <p:grpSpPr>
            <a:xfrm rot="0">
              <a:off x="16083" y="4051"/>
              <a:ext cx="676" cy="676"/>
              <a:chOff x="1770335" y="2906486"/>
              <a:chExt cx="733908" cy="73390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70335" y="2906486"/>
                <a:ext cx="733908" cy="73390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/>
              </a:p>
            </p:txBody>
          </p:sp>
          <p:sp>
            <p:nvSpPr>
              <p:cNvPr id="32" name="L 形 31"/>
              <p:cNvSpPr/>
              <p:nvPr/>
            </p:nvSpPr>
            <p:spPr>
              <a:xfrm rot="18900000">
                <a:off x="1952213" y="3113908"/>
                <a:ext cx="370153" cy="219350"/>
              </a:xfrm>
              <a:prstGeom prst="corner">
                <a:avLst>
                  <a:gd name="adj1" fmla="val 21804"/>
                  <a:gd name="adj2" fmla="val 20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/>
              </a:p>
            </p:txBody>
          </p:sp>
        </p:grpSp>
      </p:grpSp>
      <p:sp>
        <p:nvSpPr>
          <p:cNvPr id="6" name="文本框 8"/>
          <p:cNvSpPr txBox="1"/>
          <p:nvPr/>
        </p:nvSpPr>
        <p:spPr>
          <a:xfrm>
            <a:off x="403225" y="2641600"/>
            <a:ext cx="2574290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1、清洗炊具、餐具时，关水用洗洁精，然后进行冲洗。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2、用洗菜水、淘米水冲厕所。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3、清洗蔬菜时，可以先对有皮的蔬菜进行去皮、去泥，然后再进行清洗；先清洗叶类、果类蔬菜，然后清洗根茎类蔬菜。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4、不用水来帮助解冻食品。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5、用煮蛋器取代用一大锅水来煮蛋。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045" y="2045335"/>
            <a:ext cx="2490470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b="1" dirty="0">
                <a:solidFill>
                  <a:schemeClr val="bg1"/>
                </a:solidFill>
                <a:ea typeface="微软雅黑" panose="020B0503020204020204" charset="-122"/>
              </a:rPr>
              <a:t>厨房用水</a:t>
            </a:r>
            <a:endParaRPr lang="zh-CN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3374390" y="2641600"/>
            <a:ext cx="249047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、洗手、洗脸、刷牙时不要将龙头始终打开，应该间断性放水。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、沐浴时，站立在一个收集容器中，收集使用过的水，用于冲洗马桶或擦地。不要长时间开启喷头，应先打湿身体和头发，然后关闭喷头，并使用浴液和洗发水，最后一次清洗。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、使用能够分档调节出水量大小的节水龙头。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74390" y="2045335"/>
            <a:ext cx="2490470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b="1" dirty="0">
                <a:solidFill>
                  <a:schemeClr val="bg1"/>
                </a:solidFill>
                <a:ea typeface="微软雅黑" panose="020B0503020204020204" charset="-122"/>
              </a:rPr>
              <a:t>个人清洁用水</a:t>
            </a:r>
            <a:endParaRPr lang="zh-CN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6262370" y="2641600"/>
            <a:ext cx="2490470" cy="392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1、集中清洗衣服，减少洗衣次数。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、减少洗衣机使用量，尽量不使用全自动模式，并且手洗小件衣物。  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、漂洗后的水，可以作为下次洗衣的洗涤用水，或用来擦地。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、洗衣时添加洗衣粉应适当，并且选择无磷洗衣粉，减少污染。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2370" y="2045335"/>
            <a:ext cx="2490470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ea typeface="微软雅黑" panose="020B0503020204020204" charset="-122"/>
              </a:rPr>
              <a:t>洗衣用水</a:t>
            </a:r>
            <a:endParaRPr lang="zh-CN" altLang="en-US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9149715" y="2641600"/>
            <a:ext cx="249047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、不向河道、湖泊里扔垃圾，不乱仍废旧电池，防止对自然水资源造成污染。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、养成随手关闭水龙头的好习惯，不玩耗水游戏。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、不浪费喝剩的茶水和矿泉水，用来浇花。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、外出时，自带水杯或容量小的瓶装水，减少对剩余瓶装水的浪费。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49715" y="2045335"/>
            <a:ext cx="2490470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b="1" dirty="0">
                <a:solidFill>
                  <a:schemeClr val="bg1"/>
                </a:solidFill>
                <a:ea typeface="微软雅黑" panose="020B0503020204020204" charset="-122"/>
              </a:rPr>
              <a:t>其他用水</a:t>
            </a:r>
            <a:endParaRPr lang="zh-CN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62762" y="227417"/>
            <a:ext cx="3027680" cy="73088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p>
            <a:pPr defTabSz="608965">
              <a:lnSpc>
                <a:spcPct val="130000"/>
              </a:lnSpc>
            </a:pPr>
            <a:r>
              <a:rPr lang="zh-CN" sz="3200" b="1" dirty="0">
                <a:solidFill>
                  <a:schemeClr val="bg1"/>
                </a:solidFill>
                <a:ea typeface="微软雅黑" panose="020B0503020204020204" charset="-122"/>
              </a:rPr>
              <a:t>节约用水小知识</a:t>
            </a:r>
            <a:endParaRPr lang="zh-CN" sz="32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03067" y="613410"/>
            <a:ext cx="7539990" cy="56311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 w="6600">
                  <a:solidFill>
                    <a:srgbClr val="7FCFDB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同学们：</a:t>
            </a:r>
            <a:endParaRPr kumimoji="0" lang="zh-CN" altLang="en-US" sz="4000" b="1" i="0" u="none" strike="noStrike" kern="1200" cap="none" spc="0" normalizeH="0" baseline="0" noProof="1">
              <a:ln w="6600">
                <a:solidFill>
                  <a:srgbClr val="7FCFDB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7454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 w="6600">
                  <a:solidFill>
                    <a:srgbClr val="7FCFDB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不要让眼泪，</a:t>
            </a:r>
            <a:endParaRPr kumimoji="0" lang="zh-CN" altLang="en-US" sz="4000" b="1" i="0" u="none" strike="noStrike" kern="1200" cap="none" spc="0" normalizeH="0" baseline="0" noProof="1">
              <a:ln w="6600">
                <a:solidFill>
                  <a:srgbClr val="7FCFDB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7454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 w="6600">
                  <a:solidFill>
                    <a:srgbClr val="7FCFDB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成为这个世界上最后一滴水。</a:t>
            </a:r>
            <a:endParaRPr kumimoji="0" lang="zh-CN" altLang="en-US" sz="4000" b="1" i="0" u="none" strike="noStrike" kern="1200" cap="none" spc="0" normalizeH="0" baseline="0" noProof="1">
              <a:ln w="6600">
                <a:solidFill>
                  <a:srgbClr val="7FCFDB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7454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 w="6600">
                  <a:solidFill>
                    <a:srgbClr val="7FCFDB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请从我做起，</a:t>
            </a:r>
            <a:endParaRPr kumimoji="0" lang="zh-CN" altLang="en-US" sz="4000" b="1" i="0" u="none" strike="noStrike" kern="1200" cap="none" spc="0" normalizeH="0" baseline="0" noProof="1">
              <a:ln w="6600">
                <a:solidFill>
                  <a:srgbClr val="7FCFDB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7454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 w="6600">
                  <a:solidFill>
                    <a:srgbClr val="7FCFDB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呼吁身边人，</a:t>
            </a:r>
            <a:endParaRPr kumimoji="0" lang="zh-CN" altLang="en-US" sz="4000" b="1" i="0" u="none" strike="noStrike" kern="1200" cap="none" spc="0" normalizeH="0" baseline="0" noProof="1">
              <a:ln w="6600">
                <a:solidFill>
                  <a:srgbClr val="7FCFDB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7454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 w="6600">
                  <a:solidFill>
                    <a:srgbClr val="7FCFDB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让节约用水成为一种习惯</a:t>
            </a:r>
            <a:r>
              <a:rPr kumimoji="0" lang="en-US" altLang="zh-CN" sz="4000" b="1" i="0" u="none" strike="noStrike" kern="1200" cap="none" spc="0" normalizeH="0" baseline="0" noProof="1">
                <a:ln w="6600">
                  <a:solidFill>
                    <a:srgbClr val="7FCFDB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  <a:endParaRPr kumimoji="0" lang="en-US" altLang="zh-CN" sz="4000" b="1" i="0" u="none" strike="noStrike" kern="1200" cap="none" spc="0" normalizeH="0" baseline="0" noProof="1">
              <a:ln w="6600">
                <a:solidFill>
                  <a:srgbClr val="7FCFDB"/>
                </a:solidFill>
                <a:prstDash val="solid"/>
              </a:ln>
              <a:solidFill>
                <a:schemeClr val="accent4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eeb5b27171c03124567c05fdc29764d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1370" y="3869690"/>
            <a:ext cx="3703955" cy="2988310"/>
          </a:xfrm>
          <a:prstGeom prst="rect">
            <a:avLst/>
          </a:prstGeom>
        </p:spPr>
      </p:pic>
      <p:pic>
        <p:nvPicPr>
          <p:cNvPr id="6" name="图片 5" descr="timg59UNY7H9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000">
            <a:off x="7380605" y="535940"/>
            <a:ext cx="3441700" cy="198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40306" y="1294892"/>
            <a:ext cx="3911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</a:t>
            </a:r>
            <a:r>
              <a:rPr kumimoji="1" lang="zh-CN" altLang="en-US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YOU!</a:t>
            </a:r>
            <a:endParaRPr kumimoji="1" lang="zh-CN" altLang="en-US" sz="4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0898" y="2227489"/>
            <a:ext cx="3570208" cy="110799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1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寻找生命之源</a:t>
            </a:r>
            <a:endParaRPr kumimoji="1" lang="zh-CN" altLang="en-US" sz="60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u=3597660998,3529531134&amp;fm=26&amp;gp=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7815" y="4358005"/>
            <a:ext cx="3004185" cy="2655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lenovo\Desktop\节水宣传活动\素材\timgJSA2TP1X.jpgtimgJSA2TP1X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23382" y="1154640"/>
            <a:ext cx="5715000" cy="4283075"/>
          </a:xfrm>
          <a:prstGeom prst="roundRect">
            <a:avLst>
              <a:gd name="adj" fmla="val 20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/>
          <p:cNvSpPr txBox="1"/>
          <p:nvPr/>
        </p:nvSpPr>
        <p:spPr>
          <a:xfrm>
            <a:off x="7216854" y="1346969"/>
            <a:ext cx="4145411" cy="3928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     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如此的美景你看到过吗？当无数晶莹剔透的小水滴汇聚在一起时，它们将汇聚成波澜壮阔的大江、大海；当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它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们被一根根管道收服后，又会流入我们的手心，流入我们的心田。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  <a:cs typeface="Arial" panose="020B0604020202020204" pitchFamily="34" charset="0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</a:rPr>
              <a:t>     水，是我们密不可分的朋友。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11868" y="580605"/>
            <a:ext cx="90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/>
            <a:r>
              <a:rPr lang="zh-CN" altLang="en-US" sz="72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“</a:t>
            </a:r>
            <a:endParaRPr lang="zh-CN" altLang="en-US" sz="7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68827" y="4867246"/>
            <a:ext cx="90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/>
            <a:r>
              <a:rPr lang="zh-CN" altLang="en-US" sz="720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”</a:t>
            </a:r>
            <a:endParaRPr lang="zh-CN" altLang="en-US" sz="72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水，是生命之源</a:t>
            </a:r>
            <a:endParaRPr kumimoji="1"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923925" y="1165225"/>
            <a:ext cx="4408170" cy="4791710"/>
            <a:chOff x="1517" y="5681"/>
            <a:chExt cx="6053" cy="3013"/>
          </a:xfrm>
        </p:grpSpPr>
        <p:sp>
          <p:nvSpPr>
            <p:cNvPr id="14" name="圆角矩形 13"/>
            <p:cNvSpPr/>
            <p:nvPr/>
          </p:nvSpPr>
          <p:spPr>
            <a:xfrm>
              <a:off x="1517" y="5681"/>
              <a:ext cx="6053" cy="3013"/>
            </a:xfrm>
            <a:prstGeom prst="roundRect">
              <a:avLst>
                <a:gd name="adj" fmla="val 457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1966" y="6406"/>
              <a:ext cx="4997" cy="2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水与我们的生命息息相关。</a:t>
              </a:r>
              <a:endParaRPr lang="zh-CN" altLang="en-US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当人体失水</a:t>
              </a:r>
              <a:r>
                <a:rPr lang="en-US" altLang="zh-CN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20</a:t>
              </a: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％就会致死，所以正常人每天需要喝</a:t>
              </a:r>
              <a:r>
                <a:rPr lang="en-US" altLang="zh-CN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1~1.5L</a:t>
              </a: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的水，补充身体流失的水分。</a:t>
              </a:r>
              <a:endParaRPr lang="zh-CN" altLang="en-US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水大约站人体的</a:t>
              </a:r>
              <a:r>
                <a:rPr lang="en-US" altLang="zh-CN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76%</a:t>
              </a: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，血浆像大江小川奔流于全身各处，淋巴液溪流渠道潺潺于组织细胞之间；至于为一般人所陌生的组织液，则深藏在细胞之间。</a:t>
              </a:r>
              <a:endParaRPr lang="zh-CN" altLang="en-US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65" y="5900"/>
              <a:ext cx="5253" cy="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sz="2000" b="1" dirty="0">
                  <a:solidFill>
                    <a:schemeClr val="bg1"/>
                  </a:solidFill>
                  <a:ea typeface="微软雅黑" panose="020B0503020204020204" charset="-122"/>
                </a:rPr>
                <a:t>水是人体细胞中的重要组成成分</a:t>
              </a:r>
              <a:endParaRPr lang="zh-CN" sz="20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74790" y="88900"/>
            <a:ext cx="4553585" cy="2857202"/>
            <a:chOff x="10494" y="79"/>
            <a:chExt cx="6814" cy="4730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3020" t="2142" r="2590" b="5110"/>
            <a:stretch>
              <a:fillRect/>
            </a:stretch>
          </p:blipFill>
          <p:spPr>
            <a:xfrm>
              <a:off x="10494" y="79"/>
              <a:ext cx="6814" cy="3438"/>
            </a:xfrm>
            <a:prstGeom prst="flowChartAlternateProcess">
              <a:avLst/>
            </a:prstGeom>
          </p:spPr>
        </p:pic>
        <p:sp>
          <p:nvSpPr>
            <p:cNvPr id="18" name="左大括号 17"/>
            <p:cNvSpPr/>
            <p:nvPr/>
          </p:nvSpPr>
          <p:spPr>
            <a:xfrm rot="16200000">
              <a:off x="13445" y="206"/>
              <a:ext cx="606" cy="6508"/>
            </a:xfrm>
            <a:prstGeom prst="leftBrace">
              <a:avLst>
                <a:gd name="adj1" fmla="val 8333"/>
                <a:gd name="adj2" fmla="val 5059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631" y="4199"/>
              <a:ext cx="6539" cy="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方正粗黑宋简体" panose="02000000000000000000" pitchFamily="2" charset="-122"/>
                  <a:ea typeface="方正粗黑宋简体" panose="02000000000000000000" pitchFamily="2" charset="-122"/>
                  <a:sym typeface="+mn-ea"/>
                </a:rPr>
                <a:t>人从出生到老年身体里水分含量的变化</a:t>
              </a:r>
              <a:endPara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3403600"/>
            <a:ext cx="5554345" cy="207200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477760" y="5645785"/>
            <a:ext cx="2748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人体中各器官的水分含量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水，是生产之要</a:t>
            </a:r>
            <a:endParaRPr kumimoji="1"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6880860" y="1306830"/>
            <a:ext cx="4345940" cy="4594225"/>
            <a:chOff x="3313" y="1451"/>
            <a:chExt cx="6844" cy="7235"/>
          </a:xfrm>
        </p:grpSpPr>
        <p:sp>
          <p:nvSpPr>
            <p:cNvPr id="3" name="圆角矩形 2"/>
            <p:cNvSpPr/>
            <p:nvPr/>
          </p:nvSpPr>
          <p:spPr>
            <a:xfrm>
              <a:off x="3313" y="1451"/>
              <a:ext cx="6844" cy="7235"/>
            </a:xfrm>
            <a:prstGeom prst="roundRect">
              <a:avLst>
                <a:gd name="adj" fmla="val 45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3780" y="3156"/>
              <a:ext cx="5910" cy="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　  水，被誉为</a:t>
              </a:r>
              <a:r>
                <a:rPr lang="en-US" altLang="zh-CN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工业的血液</a:t>
              </a:r>
              <a:r>
                <a:rPr lang="en-US" altLang="zh-CN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”</a:t>
              </a:r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。</a:t>
              </a:r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在工业生产中都要用到水，其中用水量比较的有食品加工、纺织、造纸、石化、冶金等。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    在农业生产中，</a:t>
              </a:r>
              <a:r>
                <a:rPr lang="en-US" altLang="zh-CN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90%</a:t>
              </a:r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左右的农业用水被用于农田灌溉。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    而且历年来，工业用水和农业用水还在逐年增加。</a:t>
              </a:r>
              <a:endParaRPr lang="zh-CN" altLang="en-US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91" y="2214"/>
              <a:ext cx="3888" cy="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608965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a typeface="微软雅黑" panose="020B0503020204020204" charset="-122"/>
                </a:rPr>
                <a:t>水与工业和农业生产</a:t>
              </a:r>
              <a:endParaRPr lang="zh-CN" altLang="en-US" sz="20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3" name="图片 12" descr="45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3615" y="1370330"/>
            <a:ext cx="2967355" cy="1840865"/>
          </a:xfrm>
          <a:prstGeom prst="roundRect">
            <a:avLst/>
          </a:prstGeom>
        </p:spPr>
      </p:pic>
      <p:pic>
        <p:nvPicPr>
          <p:cNvPr id="18" name="图片 17" descr="timg.jpg564564"/>
          <p:cNvPicPr>
            <a:picLocks noChangeAspect="1"/>
          </p:cNvPicPr>
          <p:nvPr/>
        </p:nvPicPr>
        <p:blipFill>
          <a:blip r:embed="rId2"/>
          <a:srcRect t="10235" b="7663"/>
          <a:stretch>
            <a:fillRect/>
          </a:stretch>
        </p:blipFill>
        <p:spPr>
          <a:xfrm>
            <a:off x="212090" y="1370965"/>
            <a:ext cx="3069590" cy="1840230"/>
          </a:xfrm>
          <a:prstGeom prst="roundRect">
            <a:avLst/>
          </a:prstGeom>
        </p:spPr>
      </p:pic>
      <p:pic>
        <p:nvPicPr>
          <p:cNvPr id="23" name="图片 22" descr="timgPSBRGJX9"/>
          <p:cNvPicPr>
            <a:picLocks noChangeAspect="1"/>
          </p:cNvPicPr>
          <p:nvPr/>
        </p:nvPicPr>
        <p:blipFill>
          <a:blip r:embed="rId3"/>
          <a:srcRect b="27313"/>
          <a:stretch>
            <a:fillRect/>
          </a:stretch>
        </p:blipFill>
        <p:spPr>
          <a:xfrm>
            <a:off x="254000" y="3974465"/>
            <a:ext cx="2985135" cy="1840230"/>
          </a:xfrm>
          <a:prstGeom prst="roundRect">
            <a:avLst/>
          </a:prstGeom>
        </p:spPr>
      </p:pic>
      <p:pic>
        <p:nvPicPr>
          <p:cNvPr id="24" name="图片 23" descr="timgYNKTSDIA"/>
          <p:cNvPicPr>
            <a:picLocks noChangeAspect="1"/>
          </p:cNvPicPr>
          <p:nvPr/>
        </p:nvPicPr>
        <p:blipFill>
          <a:blip r:embed="rId4"/>
          <a:srcRect b="12999"/>
          <a:stretch>
            <a:fillRect/>
          </a:stretch>
        </p:blipFill>
        <p:spPr>
          <a:xfrm>
            <a:off x="3523615" y="3961765"/>
            <a:ext cx="2967355" cy="1852930"/>
          </a:xfrm>
          <a:prstGeom prst="round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58240" y="3420110"/>
            <a:ext cx="117665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农田灌溉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5795" y="3420110"/>
            <a:ext cx="11023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古法造纸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195070" y="6063615"/>
            <a:ext cx="1102360" cy="36830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钢铁冷却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56430" y="6063615"/>
            <a:ext cx="1102360" cy="36830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布艺印染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水，是生态之基</a:t>
            </a:r>
            <a:endParaRPr kumimoji="1"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96595" y="1165225"/>
            <a:ext cx="5147945" cy="5282565"/>
            <a:chOff x="1517" y="5681"/>
            <a:chExt cx="6053" cy="3013"/>
          </a:xfrm>
          <a:solidFill>
            <a:srgbClr val="7FCFDB"/>
          </a:solidFill>
        </p:grpSpPr>
        <p:sp>
          <p:nvSpPr>
            <p:cNvPr id="14" name="圆角矩形 13"/>
            <p:cNvSpPr/>
            <p:nvPr/>
          </p:nvSpPr>
          <p:spPr>
            <a:xfrm>
              <a:off x="1517" y="5681"/>
              <a:ext cx="6053" cy="3013"/>
            </a:xfrm>
            <a:prstGeom prst="roundRect">
              <a:avLst>
                <a:gd name="adj" fmla="val 45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1726" y="6338"/>
              <a:ext cx="5636" cy="18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水是无色透明的，它允许太阳光中的可见光和红外线部分透过，给水生植物光合作用提供所需的光能。对生物体有害的短波紫外线则被阻挡在外。</a:t>
              </a:r>
              <a:endParaRPr lang="zh-CN" altLang="en-US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地球最大的空调系统，由于这种高比热、高蒸发热的特性，地球表面的储水体，白天吸收到达地表的太阳光的热量，夜晚又将热量释放到大气中，避免了剧烈的温度变化，使地表温度长期保持在一个相对恒定的范围内。 </a:t>
              </a:r>
              <a:endParaRPr lang="zh-CN" altLang="en-US" b="1" dirty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383" y="5877"/>
              <a:ext cx="4533" cy="2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zh-CN" sz="2000" b="1" dirty="0">
                  <a:solidFill>
                    <a:schemeClr val="bg1"/>
                  </a:solidFill>
                  <a:ea typeface="微软雅黑" panose="020B0503020204020204" charset="-122"/>
                </a:rPr>
                <a:t>水对人类和生态环境的特殊意义</a:t>
              </a:r>
              <a:endParaRPr lang="zh-CN" sz="20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timgFWN440J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975" y="3340100"/>
            <a:ext cx="3324860" cy="2331720"/>
          </a:xfrm>
          <a:prstGeom prst="rect">
            <a:avLst/>
          </a:prstGeom>
        </p:spPr>
      </p:pic>
      <p:pic>
        <p:nvPicPr>
          <p:cNvPr id="4" name="图片 3" descr="timgY7ZHJVD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115" y="494665"/>
            <a:ext cx="3542665" cy="2353310"/>
          </a:xfrm>
          <a:prstGeom prst="round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75395" y="2971800"/>
            <a:ext cx="160147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冰层下的动物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80630" y="5876925"/>
            <a:ext cx="122555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光合作用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2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4373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了解水资源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u=724983230,4209777391&amp;fm=26&amp;gp=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9425" y="4336415"/>
            <a:ext cx="4092575" cy="2521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世界水资源现状</a:t>
            </a:r>
            <a:endParaRPr kumimoji="1" lang="zh-CN" altLang="en-US" dirty="0"/>
          </a:p>
        </p:txBody>
      </p:sp>
      <p:pic>
        <p:nvPicPr>
          <p:cNvPr id="3" name="图片 2" descr="timg9M6JK9W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2120" y="3469640"/>
            <a:ext cx="6207760" cy="3161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1570" y="1069975"/>
            <a:ext cx="992886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地球上水的总贮量约有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13.9亿立方千米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，其中约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97%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为海洋咸水，不能直接为人类利用。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淡水的总量仅为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0.36亿立方千米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，而且这不足地球总水量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3%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的淡水中，冰川、深层地下水都不能直接取用。能直接取用的河、湖淡水仅占淡水总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0.3%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可见，可供人类直接利用的淡水资源是十分有限的。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REFSHAPE" val="817876716"/>
  <p:tag name="KSO_WM_UNIT_PLACING_PICTURE_USER_VIEWPORT" val="{&quot;height&quot;:4515.0031496062993,&quot;width&quot;:8792.9968503936998}"/>
</p:tagLst>
</file>

<file path=ppt/theme/theme1.xml><?xml version="1.0" encoding="utf-8"?>
<a:theme xmlns:a="http://schemas.openxmlformats.org/drawingml/2006/main" name="Office 主题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3088</Words>
  <Application>WPS 演示</Application>
  <PresentationFormat>宽屏</PresentationFormat>
  <Paragraphs>219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Segoe UI Light</vt:lpstr>
      <vt:lpstr>Century Gothic</vt:lpstr>
      <vt:lpstr>Segoe Print</vt:lpstr>
      <vt:lpstr>Segoe UI Light</vt:lpstr>
      <vt:lpstr>方正粗黑宋简体</vt:lpstr>
      <vt:lpstr>楷体</vt:lpstr>
      <vt:lpstr>Arial Unicode MS</vt:lpstr>
      <vt:lpstr>Calibri</vt:lpstr>
      <vt:lpstr>Century Gothic</vt:lpstr>
      <vt:lpstr>方正小标宋简体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刺猬的琐事</cp:lastModifiedBy>
  <cp:revision>147</cp:revision>
  <dcterms:created xsi:type="dcterms:W3CDTF">2015-08-18T02:51:00Z</dcterms:created>
  <dcterms:modified xsi:type="dcterms:W3CDTF">2020-03-16T08:17:42Z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